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Nunito"/>
      <p:regular r:id="rId22"/>
      <p:bold r:id="rId23"/>
      <p:italic r:id="rId24"/>
      <p:boldItalic r:id="rId25"/>
    </p:embeddedFont>
    <p:embeddedFont>
      <p:font typeface="Maven Pro SemiBold"/>
      <p:regular r:id="rId26"/>
      <p:bold r:id="rId27"/>
    </p:embeddedFont>
    <p:embeddedFont>
      <p:font typeface="Maven Pro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Nunito-regular.fntdata"/><Relationship Id="rId21" Type="http://schemas.openxmlformats.org/officeDocument/2006/relationships/slide" Target="slides/slide15.xml"/><Relationship Id="rId24" Type="http://schemas.openxmlformats.org/officeDocument/2006/relationships/font" Target="fonts/Nunito-italic.fntdata"/><Relationship Id="rId23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MavenProSemiBold-regular.fntdata"/><Relationship Id="rId25" Type="http://schemas.openxmlformats.org/officeDocument/2006/relationships/font" Target="fonts/Nunito-boldItalic.fntdata"/><Relationship Id="rId28" Type="http://schemas.openxmlformats.org/officeDocument/2006/relationships/font" Target="fonts/MavenPro-regular.fntdata"/><Relationship Id="rId27" Type="http://schemas.openxmlformats.org/officeDocument/2006/relationships/font" Target="fonts/MavenProSemiBold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MavenPr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38d8128c8d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38d8128c8d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38d8128c8d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238d8128c8d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238d8128c8d_0_17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238d8128c8d_0_17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238d8128c8d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238d8128c8d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238d8128c8d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238d8128c8d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238d8128c8d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238d8128c8d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38d8128c8d_0_18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238d8128c8d_0_18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38d8128c8d_0_16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38d8128c8d_0_16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38d8128c8d_0_17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238d8128c8d_0_17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38d8128c8d_0_17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238d8128c8d_0_17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38d8128c8d_0_17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238d8128c8d_0_17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38d8128c8d_0_17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38d8128c8d_0_17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238d8128c8d_0_17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238d8128c8d_0_17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38d8128c8d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238d8128c8d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38d8128c8d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238d8128c8d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56" name="Google Shape;56;p14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57" name="Google Shape;57;p14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4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9" name="Google Shape;59;p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60" name="Google Shape;60;p14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4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4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" name="Google Shape;63;p14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64" name="Google Shape;64;p14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4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4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8" name="Google Shape;68;p14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69" name="Google Shape;69;p1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4" name="Google Shape;74;p14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75" name="Google Shape;75;p14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7" name="Google Shape;77;p14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78" name="Google Shape;78;p14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1" name="Google Shape;81;p14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2" name="Google Shape;82;p14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83" name="Google Shape;83;p14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5" name="Google Shape;85;p14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4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5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96" name="Google Shape;96;p15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97" name="Google Shape;97;p15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9" name="Google Shape;99;p15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100" name="Google Shape;100;p1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3" name="Google Shape;103;p15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104" name="Google Shape;104;p15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8" name="Google Shape;108;p15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109" name="Google Shape;109;p15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110" name="Google Shape;110;p1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15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113" name="Google Shape;113;p15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5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5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117" name="Google Shape;117;p15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5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122" name="Google Shape;122;p15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7" name="Google Shape;127;p15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8" name="Google Shape;128;p1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31" name="Google Shape;131;p1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3" name="Google Shape;133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" name="Google Shape;134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5" name="Google Shape;135;p1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38" name="Google Shape;138;p1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0" name="Google Shape;140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1" name="Google Shape;141;p17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3" name="Google Shape;143;p1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1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46" name="Google Shape;146;p1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Google Shape;148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9" name="Google Shape;149;p1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52" name="Google Shape;152;p1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1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56" name="Google Shape;156;p1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20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59" name="Google Shape;159;p20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60" name="Google Shape;160;p20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20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20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20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64" name="Google Shape;164;p20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7" name="Google Shape;167;p20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68" name="Google Shape;168;p20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20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70" name="Google Shape;170;p20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1" name="Google Shape;171;p2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2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74" name="Google Shape;174;p2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6" name="Google Shape;176;p2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7" name="Google Shape;177;p21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8" name="Google Shape;178;p21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79" name="Google Shape;179;p2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p22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82" name="Google Shape;182;p22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85" name="Google Shape;185;p2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23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88" name="Google Shape;188;p2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89" name="Google Shape;189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2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" name="Google Shape;193;p23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94" name="Google Shape;194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2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23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9" name="Google Shape;199;p23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200" name="Google Shape;200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2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4" name="Google Shape;204;p23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205" name="Google Shape;205;p2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2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2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2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209" name="Google Shape;209;p23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23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23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23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23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23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215" name="Google Shape;215;p23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23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23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2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23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220" name="Google Shape;220;p23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23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23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23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224" name="Google Shape;224;p23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23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23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23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2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9" name="Google Shape;229;p23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230" name="Google Shape;230;p23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23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23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23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23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235" name="Google Shape;235;p23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23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23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2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23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240" name="Google Shape;240;p23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23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23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23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244" name="Google Shape;244;p23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23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23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23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8" name="Google Shape;248;p2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49" name="Google Shape;249;p23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23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23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23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" name="Google Shape;253;p23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54" name="Google Shape;254;p23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23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23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23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2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23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60" name="Google Shape;260;p23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23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23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23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4" name="Google Shape;264;p23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65" name="Google Shape;265;p23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23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23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8" name="Google Shape;268;p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69" name="Google Shape;269;p23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23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23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23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3" name="Google Shape;273;p23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74" name="Google Shape;274;p23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23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23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23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2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9" name="Google Shape;279;p23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80" name="Google Shape;280;p23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23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23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23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4" name="Google Shape;284;p23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85" name="Google Shape;285;p23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23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23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8" name="Google Shape;288;p2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89" name="Google Shape;289;p23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23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23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23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23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4" name="Google Shape;294;p23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95" name="Google Shape;295;p23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23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23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2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9" name="Google Shape;299;p23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300" name="Google Shape;300;p23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23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23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23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4" name="Google Shape;304;p23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305" name="Google Shape;305;p23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" name="Google Shape;306;p23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23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8" name="Google Shape;308;p2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309" name="Google Shape;309;p23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Google Shape;310;p23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23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23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13" name="Google Shape;313;p23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4" name="Google Shape;314;p23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5" name="Google Shape;315;p2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5"/>
          <p:cNvSpPr txBox="1"/>
          <p:nvPr>
            <p:ph type="ctrTitle"/>
          </p:nvPr>
        </p:nvSpPr>
        <p:spPr>
          <a:xfrm>
            <a:off x="706275" y="554225"/>
            <a:ext cx="49377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Idea Presentation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Datathon 2023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Bank of Greece</a:t>
            </a:r>
            <a:endParaRPr/>
          </a:p>
        </p:txBody>
      </p:sp>
      <p:sp>
        <p:nvSpPr>
          <p:cNvPr id="323" name="Google Shape;323;p25"/>
          <p:cNvSpPr txBox="1"/>
          <p:nvPr>
            <p:ph idx="1" type="subTitle"/>
          </p:nvPr>
        </p:nvSpPr>
        <p:spPr>
          <a:xfrm>
            <a:off x="743075" y="2384100"/>
            <a:ext cx="4255500" cy="10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Team ML’s (Machine Learner’s)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Isaak Karagiannidis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167"/>
              <a:t>MSc Data Science</a:t>
            </a:r>
            <a:endParaRPr sz="116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6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Dimitris Alexiou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171"/>
              <a:t>MSc Information and Communication Systems Engineering</a:t>
            </a:r>
            <a:endParaRPr sz="1171"/>
          </a:p>
        </p:txBody>
      </p:sp>
      <p:pic>
        <p:nvPicPr>
          <p:cNvPr id="324" name="Google Shape;32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075" y="3993575"/>
            <a:ext cx="1615675" cy="8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6075" y="3393850"/>
            <a:ext cx="1531850" cy="146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72703" y="4211300"/>
            <a:ext cx="1790200" cy="6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Visualizations</a:t>
            </a:r>
            <a:endParaRPr/>
          </a:p>
        </p:txBody>
      </p:sp>
      <p:sp>
        <p:nvSpPr>
          <p:cNvPr id="388" name="Google Shape;388;p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389" name="Google Shape;38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575" y="1327925"/>
            <a:ext cx="5054825" cy="344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5"/>
          <p:cNvSpPr txBox="1"/>
          <p:nvPr>
            <p:ph idx="1" type="body"/>
          </p:nvPr>
        </p:nvSpPr>
        <p:spPr>
          <a:xfrm>
            <a:off x="1303800" y="1597875"/>
            <a:ext cx="7030500" cy="35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First draft of the architecture for the machine learning algorithm uses the programming language </a:t>
            </a:r>
            <a:r>
              <a:rPr b="1" lang="el" sz="1550">
                <a:latin typeface="Maven Pro"/>
                <a:ea typeface="Maven Pro"/>
                <a:cs typeface="Maven Pro"/>
                <a:sym typeface="Maven Pro"/>
              </a:rPr>
              <a:t>Python </a:t>
            </a: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and the following libraries:</a:t>
            </a:r>
            <a:endParaRPr sz="1550">
              <a:latin typeface="Maven Pro"/>
              <a:ea typeface="Maven Pro"/>
              <a:cs typeface="Maven Pro"/>
              <a:sym typeface="Maven Pro"/>
            </a:endParaRPr>
          </a:p>
          <a:p>
            <a:pPr indent="-327025" lvl="0" marL="914400" rtl="0" algn="just">
              <a:spcBef>
                <a:spcPts val="1200"/>
              </a:spcBef>
              <a:spcAft>
                <a:spcPts val="0"/>
              </a:spcAft>
              <a:buSzPts val="1550"/>
              <a:buFont typeface="Maven Pro"/>
              <a:buChar char="●"/>
            </a:pPr>
            <a:r>
              <a:rPr i="1" lang="el" sz="1550">
                <a:latin typeface="Maven Pro"/>
                <a:ea typeface="Maven Pro"/>
                <a:cs typeface="Maven Pro"/>
                <a:sym typeface="Maven Pro"/>
              </a:rPr>
              <a:t>Pandas</a:t>
            </a:r>
            <a:endParaRPr i="1" sz="1550">
              <a:latin typeface="Maven Pro"/>
              <a:ea typeface="Maven Pro"/>
              <a:cs typeface="Maven Pro"/>
              <a:sym typeface="Maven Pro"/>
            </a:endParaRPr>
          </a:p>
          <a:p>
            <a:pPr indent="-327025" lvl="0" marL="914400" rtl="0" algn="just">
              <a:spcBef>
                <a:spcPts val="0"/>
              </a:spcBef>
              <a:spcAft>
                <a:spcPts val="0"/>
              </a:spcAft>
              <a:buSzPts val="1550"/>
              <a:buFont typeface="Maven Pro"/>
              <a:buChar char="●"/>
            </a:pPr>
            <a:r>
              <a:rPr i="1" lang="el" sz="1550">
                <a:latin typeface="Maven Pro"/>
                <a:ea typeface="Maven Pro"/>
                <a:cs typeface="Maven Pro"/>
                <a:sym typeface="Maven Pro"/>
              </a:rPr>
              <a:t>NumPy</a:t>
            </a:r>
            <a:endParaRPr i="1" sz="1550">
              <a:latin typeface="Maven Pro"/>
              <a:ea typeface="Maven Pro"/>
              <a:cs typeface="Maven Pro"/>
              <a:sym typeface="Maven Pro"/>
            </a:endParaRPr>
          </a:p>
          <a:p>
            <a:pPr indent="-327025" lvl="0" marL="914400" rtl="0" algn="just">
              <a:spcBef>
                <a:spcPts val="0"/>
              </a:spcBef>
              <a:spcAft>
                <a:spcPts val="0"/>
              </a:spcAft>
              <a:buSzPts val="1550"/>
              <a:buFont typeface="Maven Pro"/>
              <a:buChar char="●"/>
            </a:pPr>
            <a:r>
              <a:rPr i="1" lang="el" sz="1550">
                <a:latin typeface="Maven Pro"/>
                <a:ea typeface="Maven Pro"/>
                <a:cs typeface="Maven Pro"/>
                <a:sym typeface="Maven Pro"/>
              </a:rPr>
              <a:t>Matplotlib-Seaborn</a:t>
            </a:r>
            <a:endParaRPr i="1" sz="1550">
              <a:latin typeface="Maven Pro"/>
              <a:ea typeface="Maven Pro"/>
              <a:cs typeface="Maven Pro"/>
              <a:sym typeface="Maven Pro"/>
            </a:endParaRPr>
          </a:p>
          <a:p>
            <a:pPr indent="-327025" lvl="0" marL="914400" rtl="0" algn="just">
              <a:spcBef>
                <a:spcPts val="0"/>
              </a:spcBef>
              <a:spcAft>
                <a:spcPts val="0"/>
              </a:spcAft>
              <a:buSzPts val="1550"/>
              <a:buFont typeface="Maven Pro"/>
              <a:buChar char="●"/>
            </a:pPr>
            <a:r>
              <a:rPr i="1" lang="el" sz="1550">
                <a:latin typeface="Maven Pro"/>
                <a:ea typeface="Maven Pro"/>
                <a:cs typeface="Maven Pro"/>
                <a:sym typeface="Maven Pro"/>
              </a:rPr>
              <a:t>Scikit-Learn</a:t>
            </a:r>
            <a:endParaRPr i="1" sz="1550">
              <a:latin typeface="Maven Pro"/>
              <a:ea typeface="Maven Pro"/>
              <a:cs typeface="Maven Pro"/>
              <a:sym typeface="Maven Pro"/>
            </a:endParaRPr>
          </a:p>
          <a:p>
            <a:pPr indent="-327025" lvl="0" marL="914400" rtl="0" algn="just">
              <a:spcBef>
                <a:spcPts val="0"/>
              </a:spcBef>
              <a:spcAft>
                <a:spcPts val="0"/>
              </a:spcAft>
              <a:buSzPts val="1550"/>
              <a:buFont typeface="Maven Pro"/>
              <a:buChar char="●"/>
            </a:pPr>
            <a:r>
              <a:rPr i="1" lang="el" sz="1550">
                <a:latin typeface="Maven Pro"/>
                <a:ea typeface="Maven Pro"/>
                <a:cs typeface="Maven Pro"/>
                <a:sym typeface="Maven Pro"/>
              </a:rPr>
              <a:t>Pickle</a:t>
            </a:r>
            <a:endParaRPr i="1" sz="155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As for the rest of the architecture model, the </a:t>
            </a:r>
            <a:r>
              <a:rPr b="1" i="1" lang="el" sz="1550">
                <a:latin typeface="Maven Pro"/>
                <a:ea typeface="Maven Pro"/>
                <a:cs typeface="Maven Pro"/>
                <a:sym typeface="Maven Pro"/>
              </a:rPr>
              <a:t>UI </a:t>
            </a: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part can be developed using the </a:t>
            </a:r>
            <a:r>
              <a:rPr b="1" lang="el" sz="1550">
                <a:latin typeface="Maven Pro"/>
                <a:ea typeface="Maven Pro"/>
                <a:cs typeface="Maven Pro"/>
                <a:sym typeface="Maven Pro"/>
              </a:rPr>
              <a:t>React </a:t>
            </a: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framework coordinated by an </a:t>
            </a:r>
            <a:r>
              <a:rPr b="1" lang="el" sz="1550">
                <a:latin typeface="Maven Pro"/>
                <a:ea typeface="Maven Pro"/>
                <a:cs typeface="Maven Pro"/>
                <a:sym typeface="Maven Pro"/>
              </a:rPr>
              <a:t>Express Node</a:t>
            </a: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 server, aiming the app for </a:t>
            </a:r>
            <a:r>
              <a:rPr b="1" lang="el" sz="1550">
                <a:latin typeface="Maven Pro"/>
                <a:ea typeface="Maven Pro"/>
                <a:cs typeface="Maven Pro"/>
                <a:sym typeface="Maven Pro"/>
              </a:rPr>
              <a:t>Web </a:t>
            </a:r>
            <a:r>
              <a:rPr lang="el" sz="1550">
                <a:latin typeface="Maven Pro"/>
                <a:ea typeface="Maven Pro"/>
                <a:cs typeface="Maven Pro"/>
                <a:sym typeface="Maven Pro"/>
              </a:rPr>
              <a:t>use, although the complete architecture is to be discussed and decided in a later sprint.</a:t>
            </a:r>
            <a:endParaRPr sz="155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95" name="Google Shape;395;p3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Architecture</a:t>
            </a:r>
            <a:endParaRPr/>
          </a:p>
        </p:txBody>
      </p:sp>
      <p:sp>
        <p:nvSpPr>
          <p:cNvPr id="396" name="Google Shape;396;p3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First small UI Drafts</a:t>
            </a:r>
            <a:endParaRPr/>
          </a:p>
        </p:txBody>
      </p:sp>
      <p:sp>
        <p:nvSpPr>
          <p:cNvPr id="402" name="Google Shape;402;p3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403" name="Google Shape;403;p36"/>
          <p:cNvPicPr preferRelativeResize="0"/>
          <p:nvPr/>
        </p:nvPicPr>
        <p:blipFill rotWithShape="1">
          <a:blip r:embed="rId3">
            <a:alphaModFix/>
          </a:blip>
          <a:srcRect b="0" l="28388" r="27564" t="11808"/>
          <a:stretch/>
        </p:blipFill>
        <p:spPr>
          <a:xfrm>
            <a:off x="2552550" y="1146075"/>
            <a:ext cx="3433849" cy="3927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First small UI Drafts</a:t>
            </a:r>
            <a:endParaRPr/>
          </a:p>
        </p:txBody>
      </p:sp>
      <p:sp>
        <p:nvSpPr>
          <p:cNvPr id="409" name="Google Shape;409;p3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410" name="Google Shape;41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7737" y="1265025"/>
            <a:ext cx="5448526" cy="3865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First small UI Drafts</a:t>
            </a:r>
            <a:endParaRPr/>
          </a:p>
        </p:txBody>
      </p:sp>
      <p:sp>
        <p:nvSpPr>
          <p:cNvPr id="416" name="Google Shape;416;p3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417" name="Google Shape;417;p38"/>
          <p:cNvPicPr preferRelativeResize="0"/>
          <p:nvPr/>
        </p:nvPicPr>
        <p:blipFill rotWithShape="1">
          <a:blip r:embed="rId3">
            <a:alphaModFix/>
          </a:blip>
          <a:srcRect b="18867" l="29364" r="28590" t="11305"/>
          <a:stretch/>
        </p:blipFill>
        <p:spPr>
          <a:xfrm>
            <a:off x="2823538" y="1173975"/>
            <a:ext cx="3991023" cy="384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9"/>
          <p:cNvSpPr txBox="1"/>
          <p:nvPr>
            <p:ph type="ctrTitle"/>
          </p:nvPr>
        </p:nvSpPr>
        <p:spPr>
          <a:xfrm>
            <a:off x="706275" y="554225"/>
            <a:ext cx="49377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Thank you for your time</a:t>
            </a:r>
            <a:endParaRPr/>
          </a:p>
        </p:txBody>
      </p:sp>
      <p:sp>
        <p:nvSpPr>
          <p:cNvPr id="423" name="Google Shape;423;p39"/>
          <p:cNvSpPr txBox="1"/>
          <p:nvPr>
            <p:ph idx="1" type="subTitle"/>
          </p:nvPr>
        </p:nvSpPr>
        <p:spPr>
          <a:xfrm>
            <a:off x="743075" y="2384100"/>
            <a:ext cx="4255500" cy="10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Team ML’s (Machine Learner’s)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Isaak Karagiannidis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167"/>
              <a:t>MSc Data Science</a:t>
            </a:r>
            <a:endParaRPr sz="116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6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Dimitris Alexiou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171"/>
              <a:t>MSc Information and Communication Systems Engineering</a:t>
            </a:r>
            <a:endParaRPr sz="1171"/>
          </a:p>
        </p:txBody>
      </p:sp>
      <p:pic>
        <p:nvPicPr>
          <p:cNvPr id="424" name="Google Shape;42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075" y="3993575"/>
            <a:ext cx="1615675" cy="8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6075" y="3393850"/>
            <a:ext cx="1531850" cy="146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72703" y="4211300"/>
            <a:ext cx="1790200" cy="6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Idea</a:t>
            </a:r>
            <a:endParaRPr/>
          </a:p>
        </p:txBody>
      </p:sp>
      <p:sp>
        <p:nvSpPr>
          <p:cNvPr id="332" name="Google Shape;332;p26"/>
          <p:cNvSpPr txBox="1"/>
          <p:nvPr>
            <p:ph idx="1" type="body"/>
          </p:nvPr>
        </p:nvSpPr>
        <p:spPr>
          <a:xfrm>
            <a:off x="1303800" y="1597875"/>
            <a:ext cx="7030500" cy="3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  <a:p>
            <a:pPr indent="0" lvl="0" marL="0" rtl="0"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The app uses </a:t>
            </a:r>
            <a:r>
              <a:rPr b="1" i="1" lang="el" sz="2000">
                <a:latin typeface="Maven Pro"/>
                <a:ea typeface="Maven Pro"/>
                <a:cs typeface="Maven Pro"/>
                <a:sym typeface="Maven Pro"/>
              </a:rPr>
              <a:t>machine learning algorithms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and </a:t>
            </a:r>
            <a:r>
              <a:rPr b="1" i="1" lang="el" sz="2000">
                <a:latin typeface="Maven Pro"/>
                <a:ea typeface="Maven Pro"/>
                <a:cs typeface="Maven Pro"/>
                <a:sym typeface="Maven Pro"/>
              </a:rPr>
              <a:t>open source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tools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, in order to predict the </a:t>
            </a:r>
            <a:r>
              <a:rPr i="1" lang="el" sz="2000">
                <a:latin typeface="Maven Pro"/>
                <a:ea typeface="Maven Pro"/>
                <a:cs typeface="Maven Pro"/>
                <a:sym typeface="Maven Pro"/>
              </a:rPr>
              <a:t>real estate price index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by geographic area in the wider area of Greece, but also a calculator to </a:t>
            </a:r>
            <a:r>
              <a:rPr i="1" lang="el" sz="2000">
                <a:latin typeface="Maven Pro"/>
                <a:ea typeface="Maven Pro"/>
                <a:cs typeface="Maven Pro"/>
                <a:sym typeface="Maven Pro"/>
              </a:rPr>
              <a:t>calculate mortgage installments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.</a:t>
            </a:r>
            <a:endParaRPr sz="2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33" name="Google Shape;333;p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Value Proposition</a:t>
            </a:r>
            <a:endParaRPr/>
          </a:p>
        </p:txBody>
      </p:sp>
      <p:sp>
        <p:nvSpPr>
          <p:cNvPr id="339" name="Google Shape;339;p27"/>
          <p:cNvSpPr txBox="1"/>
          <p:nvPr>
            <p:ph idx="1" type="body"/>
          </p:nvPr>
        </p:nvSpPr>
        <p:spPr>
          <a:xfrm>
            <a:off x="1303800" y="1597875"/>
            <a:ext cx="7030500" cy="30591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  <a:p>
            <a:pPr indent="0" lvl="0" marL="0" rtl="0"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Our property value predictor tools use </a:t>
            </a:r>
            <a:r>
              <a:rPr b="1" i="1" lang="el" sz="2000">
                <a:latin typeface="Maven Pro"/>
                <a:ea typeface="Maven Pro"/>
                <a:cs typeface="Maven Pro"/>
                <a:sym typeface="Maven Pro"/>
              </a:rPr>
              <a:t>machine</a:t>
            </a:r>
            <a:r>
              <a:rPr b="1" i="1" lang="el" sz="2000">
                <a:latin typeface="Maven Pro"/>
                <a:ea typeface="Maven Pro"/>
                <a:cs typeface="Maven Pro"/>
                <a:sym typeface="Maven Pro"/>
              </a:rPr>
              <a:t> learning algorithms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to make 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predictions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based on various data points, providing valuable insights for investors and real estate agents.</a:t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</p:txBody>
      </p:sp>
      <p:sp>
        <p:nvSpPr>
          <p:cNvPr id="340" name="Google Shape;340;p2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Revenue model</a:t>
            </a:r>
            <a:endParaRPr/>
          </a:p>
        </p:txBody>
      </p:sp>
      <p:sp>
        <p:nvSpPr>
          <p:cNvPr id="346" name="Google Shape;346;p28"/>
          <p:cNvSpPr txBox="1"/>
          <p:nvPr>
            <p:ph idx="1" type="body"/>
          </p:nvPr>
        </p:nvSpPr>
        <p:spPr>
          <a:xfrm>
            <a:off x="1303800" y="1597875"/>
            <a:ext cx="7030500" cy="304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  <a:p>
            <a:pPr indent="0" lvl="0" marL="0" rtl="0" algn="just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The app can be offered for a </a:t>
            </a:r>
            <a:r>
              <a:rPr i="1" lang="el" sz="2000">
                <a:latin typeface="Maven Pro"/>
                <a:ea typeface="Maven Pro"/>
                <a:cs typeface="Maven Pro"/>
                <a:sym typeface="Maven Pro"/>
              </a:rPr>
              <a:t>subscription-based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model that includes additional features or benefits.</a:t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</p:txBody>
      </p:sp>
      <p:sp>
        <p:nvSpPr>
          <p:cNvPr id="347" name="Google Shape;347;p2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Target Group</a:t>
            </a:r>
            <a:endParaRPr/>
          </a:p>
        </p:txBody>
      </p:sp>
      <p:sp>
        <p:nvSpPr>
          <p:cNvPr id="353" name="Google Shape;353;p29"/>
          <p:cNvSpPr txBox="1"/>
          <p:nvPr>
            <p:ph idx="1" type="body"/>
          </p:nvPr>
        </p:nvSpPr>
        <p:spPr>
          <a:xfrm>
            <a:off x="1303800" y="1597875"/>
            <a:ext cx="7030500" cy="3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latin typeface="Maven Pro"/>
                <a:ea typeface="Maven Pro"/>
                <a:cs typeface="Maven Pro"/>
                <a:sym typeface="Maven Pro"/>
              </a:rPr>
              <a:t>	</a:t>
            </a:r>
            <a:r>
              <a:rPr lang="el" sz="2000">
                <a:latin typeface="Maven Pro SemiBold"/>
                <a:ea typeface="Maven Pro SemiBold"/>
                <a:cs typeface="Maven Pro SemiBold"/>
                <a:sym typeface="Maven Pro SemiBold"/>
              </a:rPr>
              <a:t>Target Group</a:t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l" sz="1800">
                <a:latin typeface="Maven Pro"/>
                <a:ea typeface="Maven Pro"/>
                <a:cs typeface="Maven Pro"/>
                <a:sym typeface="Maven Pro"/>
              </a:rPr>
              <a:t>Investors who want to predict real estate property values.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4572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l" sz="2000">
                <a:latin typeface="Maven Pro SemiBold"/>
                <a:ea typeface="Maven Pro SemiBold"/>
                <a:cs typeface="Maven Pro SemiBold"/>
                <a:sym typeface="Maven Pro SemiBold"/>
              </a:rPr>
              <a:t>Key Partners</a:t>
            </a:r>
            <a:endParaRPr sz="2000">
              <a:latin typeface="Maven Pro SemiBold"/>
              <a:ea typeface="Maven Pro SemiBold"/>
              <a:cs typeface="Maven Pro SemiBold"/>
              <a:sym typeface="Maven Pro SemiBold"/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Maven Pro"/>
              <a:buChar char="●"/>
            </a:pPr>
            <a:r>
              <a:rPr i="1" lang="el" sz="1800">
                <a:latin typeface="Maven Pro"/>
                <a:ea typeface="Maven Pro"/>
                <a:cs typeface="Maven Pro"/>
                <a:sym typeface="Maven Pro"/>
              </a:rPr>
              <a:t>Real estate agents</a:t>
            </a:r>
            <a:r>
              <a:rPr lang="el" sz="1800">
                <a:latin typeface="Maven Pro"/>
                <a:ea typeface="Maven Pro"/>
                <a:cs typeface="Maven Pro"/>
                <a:sym typeface="Maven Pro"/>
              </a:rPr>
              <a:t> and mortgage brokers who can help promote the app to their clients.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ven Pro"/>
              <a:buChar char="●"/>
            </a:pPr>
            <a:r>
              <a:rPr i="1" lang="el" sz="1800">
                <a:latin typeface="Maven Pro"/>
                <a:ea typeface="Maven Pro"/>
                <a:cs typeface="Maven Pro"/>
                <a:sym typeface="Maven Pro"/>
              </a:rPr>
              <a:t>Financial institutions</a:t>
            </a:r>
            <a:r>
              <a:rPr lang="el" sz="1800">
                <a:latin typeface="Maven Pro"/>
                <a:ea typeface="Maven Pro"/>
                <a:cs typeface="Maven Pro"/>
                <a:sym typeface="Maven Pro"/>
              </a:rPr>
              <a:t> who may want to offer the app to their customers.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54" name="Google Shape;354;p2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0"/>
          <p:cNvSpPr txBox="1"/>
          <p:nvPr>
            <p:ph idx="1" type="body"/>
          </p:nvPr>
        </p:nvSpPr>
        <p:spPr>
          <a:xfrm>
            <a:off x="1303800" y="1597875"/>
            <a:ext cx="7030500" cy="28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9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The </a:t>
            </a:r>
            <a:r>
              <a:rPr i="1" lang="el" sz="2000">
                <a:latin typeface="Maven Pro"/>
                <a:ea typeface="Maven Pro"/>
                <a:cs typeface="Maven Pro"/>
                <a:sym typeface="Maven Pro"/>
              </a:rPr>
              <a:t>Open Data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are gathered from the </a:t>
            </a:r>
            <a:r>
              <a:rPr b="1" lang="el" sz="2000">
                <a:latin typeface="Maven Pro"/>
                <a:ea typeface="Maven Pro"/>
                <a:cs typeface="Maven Pro"/>
                <a:sym typeface="Maven Pro"/>
              </a:rPr>
              <a:t>Bank of Greece,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b="1" lang="el" sz="2000">
                <a:latin typeface="Maven Pro"/>
                <a:ea typeface="Maven Pro"/>
                <a:cs typeface="Maven Pro"/>
                <a:sym typeface="Maven Pro"/>
              </a:rPr>
              <a:t>European Central Bank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and the </a:t>
            </a:r>
            <a:r>
              <a:rPr b="1" lang="el" sz="2000">
                <a:latin typeface="Maven Pro"/>
                <a:ea typeface="Maven Pro"/>
                <a:cs typeface="Maven Pro"/>
                <a:sym typeface="Maven Pro"/>
              </a:rPr>
              <a:t>Bank for International Settlements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.</a:t>
            </a:r>
            <a:endParaRPr sz="20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Open Data Streams</a:t>
            </a:r>
            <a:endParaRPr/>
          </a:p>
        </p:txBody>
      </p:sp>
      <p:sp>
        <p:nvSpPr>
          <p:cNvPr id="361" name="Google Shape;361;p3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1"/>
          <p:cNvSpPr txBox="1"/>
          <p:nvPr>
            <p:ph idx="1" type="body"/>
          </p:nvPr>
        </p:nvSpPr>
        <p:spPr>
          <a:xfrm>
            <a:off x="1303800" y="1597875"/>
            <a:ext cx="7030500" cy="29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The volume of data provided by the </a:t>
            </a:r>
            <a:r>
              <a:rPr b="1" lang="el" sz="2000">
                <a:latin typeface="Maven Pro"/>
                <a:ea typeface="Maven Pro"/>
                <a:cs typeface="Maven Pro"/>
                <a:sym typeface="Maven Pro"/>
              </a:rPr>
              <a:t>Bank of Greece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is not sufficient for proper training of the algorithms, although we can gather additional data from </a:t>
            </a:r>
            <a:r>
              <a:rPr b="1" lang="el" sz="2000">
                <a:latin typeface="Maven Pro"/>
                <a:ea typeface="Maven Pro"/>
                <a:cs typeface="Maven Pro"/>
                <a:sym typeface="Maven Pro"/>
              </a:rPr>
              <a:t>European Central Bank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and the </a:t>
            </a:r>
            <a:r>
              <a:rPr b="1" lang="el" sz="2000">
                <a:latin typeface="Maven Pro"/>
                <a:ea typeface="Maven Pro"/>
                <a:cs typeface="Maven Pro"/>
                <a:sym typeface="Maven Pro"/>
              </a:rPr>
              <a:t>Bank for International Settlements</a:t>
            </a:r>
            <a:r>
              <a:rPr lang="el" sz="2000">
                <a:latin typeface="Maven Pro"/>
                <a:ea typeface="Maven Pro"/>
                <a:cs typeface="Maven Pro"/>
                <a:sym typeface="Maven Pro"/>
              </a:rPr>
              <a:t> for the first sprint.</a:t>
            </a:r>
            <a:endParaRPr sz="20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67" name="Google Shape;367;p3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Problems faced/resolved</a:t>
            </a:r>
            <a:endParaRPr/>
          </a:p>
        </p:txBody>
      </p:sp>
      <p:sp>
        <p:nvSpPr>
          <p:cNvPr id="368" name="Google Shape;368;p3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Visualizations</a:t>
            </a:r>
            <a:endParaRPr/>
          </a:p>
        </p:txBody>
      </p:sp>
      <p:sp>
        <p:nvSpPr>
          <p:cNvPr id="374" name="Google Shape;374;p3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375" name="Google Shape;37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2625" y="1220775"/>
            <a:ext cx="5808425" cy="371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Visualizations</a:t>
            </a:r>
            <a:endParaRPr/>
          </a:p>
        </p:txBody>
      </p:sp>
      <p:sp>
        <p:nvSpPr>
          <p:cNvPr id="381" name="Google Shape;381;p3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382" name="Google Shape;38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6700" y="1263475"/>
            <a:ext cx="5397599" cy="37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